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 id="2147483708" r:id="rId2"/>
  </p:sldMasterIdLst>
  <p:notesMasterIdLst>
    <p:notesMasterId r:id="rId9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Lst>
  <p:sldSz cx="9144000" cy="5143500" type="screen16x9"/>
  <p:notesSz cx="6858000" cy="9144000"/>
  <p:embeddedFontLst>
    <p:embeddedFont>
      <p:font typeface="Calibri" panose="020F0502020204030204" pitchFamily="34" charset="0"/>
      <p:regular r:id="rId95"/>
      <p:bold r:id="rId96"/>
      <p:italic r:id="rId97"/>
      <p:boldItalic r:id="rId98"/>
    </p:embeddedFont>
    <p:embeddedFont>
      <p:font typeface="Inconsolata" panose="020B0604020202020204" charset="0"/>
      <p:regular r:id="rId99"/>
      <p:bold r:id="rId100"/>
    </p:embeddedFont>
    <p:embeddedFont>
      <p:font typeface="Roboto" panose="020B0604020202020204" charset="0"/>
      <p:regular r:id="rId101"/>
      <p:bold r:id="rId102"/>
      <p:italic r:id="rId103"/>
      <p:boldItalic r:id="rId104"/>
    </p:embeddedFont>
    <p:embeddedFont>
      <p:font typeface="Roboto Light" panose="020B0604020202020204" charset="0"/>
      <p:regular r:id="rId105"/>
      <p:bold r:id="rId106"/>
      <p:italic r:id="rId107"/>
      <p:boldItalic r:id="rId108"/>
    </p:embeddedFont>
    <p:embeddedFont>
      <p:font typeface="Roboto Medium" panose="020B0604020202020204" charset="0"/>
      <p:regular r:id="rId109"/>
      <p:bold r:id="rId110"/>
      <p:italic r:id="rId111"/>
      <p:boldItalic r:id="rId112"/>
    </p:embeddedFont>
    <p:embeddedFont>
      <p:font typeface="Roboto Thin"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68980-DE1B-41FB-BA4D-6212EF9D896B}">
  <a:tblStyle styleId="{A0268980-DE1B-41FB-BA4D-6212EF9D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56" autoAdjust="0"/>
  </p:normalViewPr>
  <p:slideViewPr>
    <p:cSldViewPr snapToGrid="0">
      <p:cViewPr varScale="1">
        <p:scale>
          <a:sx n="227" d="100"/>
          <a:sy n="227" d="100"/>
        </p:scale>
        <p:origin x="1138" y="139"/>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8.fntdata"/><Relationship Id="rId16" Type="http://schemas.openxmlformats.org/officeDocument/2006/relationships/slide" Target="slides/slide14.xml"/><Relationship Id="rId107" Type="http://schemas.openxmlformats.org/officeDocument/2006/relationships/font" Target="fonts/font1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font" Target="fonts/font19.fntdata"/><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9.fntdata"/><Relationship Id="rId108" Type="http://schemas.openxmlformats.org/officeDocument/2006/relationships/font" Target="fonts/font14.fntdata"/><Relationship Id="rId11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2.fntdata"/><Relationship Id="rId114" Type="http://schemas.openxmlformats.org/officeDocument/2006/relationships/font" Target="fonts/font20.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3.fntdata"/><Relationship Id="rId104" Type="http://schemas.openxmlformats.org/officeDocument/2006/relationships/font" Target="fonts/font10.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26" name="Google Shape;1126;g406ab4c8e3_2_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33" name="Google Shape;1133;g406ab4c8e3_2_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12" name="Google Shape;1212;g54f9936532_0_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14" name="Google Shape;1614;g406ab4c8e3_2_5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45" name="Google Shape;1645;g406ab4c8e3_2_5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10-01</a:t>
            </a:r>
            <a:endParaRPr dirty="0"/>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61" name="Google Shape;1761;g406ab4c8e3_2_5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1001-03</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The rate of learning you are doing is incredible!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haven’t learned everything that does mean you are behind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It takes years to really get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make hires with the expectation that a person is going to grow and need mentoring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Tableau makes hire decisions based on a person’s potential, not their current state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 to be hired</a:t>
            </a:r>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7" name="Google Shape;1867;g406ab4c8e3_2_64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76" name="Google Shape;1876;g406ab4c8e3_2_6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1003-03</a:t>
            </a:r>
            <a:endParaRPr sz="1100" b="0" i="0" u="none" strike="noStrike" cap="none" dirty="0">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90</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216" name="Google Shape;1216;p80"/>
          <p:cNvSpPr/>
          <p:nvPr/>
        </p:nvSpPr>
        <p:spPr>
          <a:xfrm>
            <a:off x="1352550" y="2769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27714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t>Hint: </a:t>
            </a:r>
            <a:r>
              <a:rPr lang="en" sz="1300"/>
              <a:t>Copy the Bootstrap CSS link. Then copy the code from any Bootstrap element or CSS.</a:t>
            </a:r>
            <a:endParaRPr sz="130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19" name="Google Shape;1219;p80"/>
          <p:cNvSpPr/>
          <p:nvPr/>
        </p:nvSpPr>
        <p:spPr>
          <a:xfrm>
            <a:off x="1352550" y="997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1017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185255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When imagining alignments in particular, be mindful of the </a:t>
            </a:r>
            <a:r>
              <a:rPr lang="en" b="1" i="1"/>
              <a:t>grid. </a:t>
            </a:r>
            <a:endParaRPr b="1" i="1"/>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{A0268980-DE1B-41FB-BA4D-6212EF9D896B}</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Facebook is a perfect example of a website where the grid layout is obvious.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marL="0" lvl="0" indent="0" algn="l" rtl="0">
              <a:spcBef>
                <a:spcPts val="0"/>
              </a:spcBef>
              <a:spcAft>
                <a:spcPts val="0"/>
              </a:spcAft>
              <a:buNone/>
            </a:pPr>
            <a:endParaRPr/>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a:t>Wireframing Tools:</a:t>
            </a:r>
            <a:endParaRPr b="1"/>
          </a:p>
          <a:p>
            <a:pPr marL="257175" lvl="0" indent="-168275" algn="l" rtl="0">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marL="257175" lvl="0" indent="-168275" algn="l" rtl="0">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marL="257175" lvl="0" indent="-168275" algn="l" rtl="0">
              <a:spcBef>
                <a:spcPts val="600"/>
              </a:spcBef>
              <a:spcAft>
                <a:spcPts val="0"/>
              </a:spcAft>
              <a:buSzPts val="1400"/>
              <a:buChar char="•"/>
            </a:pPr>
            <a:r>
              <a:rPr lang="en"/>
              <a:t>Pen and paper: your notebook</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Grids for Photoshop / Illustrator:</a:t>
            </a:r>
            <a:endParaRPr b="1"/>
          </a:p>
          <a:p>
            <a:pPr marL="257175" lvl="0" indent="-168275" algn="l" rtl="0">
              <a:spcBef>
                <a:spcPts val="600"/>
              </a:spcBef>
              <a:spcAft>
                <a:spcPts val="0"/>
              </a:spcAft>
              <a:buSzPts val="1400"/>
              <a:buChar char="•"/>
            </a:pPr>
            <a:r>
              <a:rPr lang="en"/>
              <a:t>960 GS: </a:t>
            </a:r>
            <a:r>
              <a:rPr lang="en" u="sng">
                <a:solidFill>
                  <a:schemeClr val="hlink"/>
                </a:solidFill>
                <a:hlinkClick r:id="rId5"/>
              </a:rPr>
              <a:t>http://960.gs/</a:t>
            </a:r>
            <a:endParaRPr/>
          </a:p>
          <a:p>
            <a:pPr marL="257175" lvl="0" indent="-168275" algn="l" rtl="0">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Designing with Grids Guides: </a:t>
            </a:r>
            <a:endParaRPr b="1"/>
          </a:p>
          <a:p>
            <a:pPr marL="257175" lvl="0" indent="-168275" algn="l" rtl="0">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marL="257175" lvl="0" indent="-168275" algn="l" rtl="0">
              <a:spcBef>
                <a:spcPts val="600"/>
              </a:spcBef>
              <a:spcAft>
                <a:spcPts val="0"/>
              </a:spcAft>
              <a:buSzPts val="1400"/>
              <a:buChar char="•"/>
            </a:pPr>
            <a:r>
              <a:rPr lang="en"/>
              <a:t>Design by Grid: </a:t>
            </a:r>
            <a:r>
              <a:rPr lang="en" u="sng">
                <a:solidFill>
                  <a:schemeClr val="hlink"/>
                </a:solidFill>
                <a:hlinkClick r:id="rId8"/>
              </a:rPr>
              <a:t>http://www.designbygrid.com/</a:t>
            </a:r>
            <a:endParaRPr/>
          </a:p>
          <a:p>
            <a:pPr marL="257175" lvl="0" indent="-168275" algn="l" rtl="0">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marL="0" lvl="0" indent="0" algn="l" rtl="0">
              <a:spcBef>
                <a:spcPts val="600"/>
              </a:spcBef>
              <a:spcAft>
                <a:spcPts val="600"/>
              </a:spcAft>
              <a:buNone/>
            </a:pPr>
            <a:endParaRPr/>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0" y="1523975"/>
            <a:ext cx="330330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Example:   </a:t>
            </a:r>
            <a:endParaRPr b="1"/>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marL="0" lvl="0" indent="0" algn="l" rtl="0">
              <a:lnSpc>
                <a:spcPct val="115000"/>
              </a:lnSpc>
              <a:spcBef>
                <a:spcPts val="800"/>
              </a:spcBef>
              <a:spcAft>
                <a:spcPts val="800"/>
              </a:spcAft>
              <a:buNone/>
            </a:pP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{A0268980-DE1B-41FB-BA4D-6212EF9D896B}</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Bootstrap grid is made up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of these elements is implemented by creating a </a:t>
            </a:r>
            <a:r>
              <a:rPr lang="en" b="1">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Containers</a:t>
            </a:r>
            <a:r>
              <a:rPr lang="en"/>
              <a:t>—wrap around the entire grid</a:t>
            </a:r>
            <a:endParaRPr/>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Rows</a:t>
            </a:r>
            <a:r>
              <a:rPr lang="en"/>
              <a:t>—defined first and are just rows</a:t>
            </a:r>
            <a:endParaRPr/>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Columns</a:t>
            </a:r>
            <a:r>
              <a:rPr lang="en"/>
              <a:t>—defined within rows and specify the columns. The sum total of all columns within a row </a:t>
            </a:r>
            <a:r>
              <a:rPr lang="en" b="1"/>
              <a:t>must </a:t>
            </a:r>
            <a:r>
              <a:rPr lang="en"/>
              <a:t>add up to 12. </a:t>
            </a:r>
            <a:endParaRPr/>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{A0268980-DE1B-41FB-BA4D-6212EF9D896B}</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49" name="Google Shape;1649;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650" name="Google Shape;1650;p123"/>
          <p:cNvSpPr/>
          <p:nvPr/>
        </p:nvSpPr>
        <p:spPr>
          <a:xfrm>
            <a:off x="1346400" y="1292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1311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relationship between </a:t>
            </a:r>
            <a:r>
              <a:rPr lang="en" b="1"/>
              <a:t>containers</a:t>
            </a:r>
            <a:r>
              <a:rPr lang="en"/>
              <a:t>, </a:t>
            </a:r>
            <a:r>
              <a:rPr lang="en" b="1"/>
              <a:t>rows</a:t>
            </a:r>
            <a:r>
              <a:rPr lang="en"/>
              <a:t>, and </a:t>
            </a:r>
            <a:r>
              <a:rPr lang="en" b="1"/>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29873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21470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syntax for each.</a:t>
            </a:r>
            <a:endParaRPr/>
          </a:p>
        </p:txBody>
      </p:sp>
      <p:sp>
        <p:nvSpPr>
          <p:cNvPr id="1664" name="Google Shape;1664;p123"/>
          <p:cNvSpPr txBox="1">
            <a:spLocks noGrp="1"/>
          </p:cNvSpPr>
          <p:nvPr>
            <p:ph type="subTitle" idx="3"/>
          </p:nvPr>
        </p:nvSpPr>
        <p:spPr>
          <a:xfrm>
            <a:off x="-6150" y="2989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specific syntax details for columns.</a:t>
            </a:r>
            <a:endParaRPr/>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Col</a:t>
            </a:r>
            <a:r>
              <a:rPr lang="en"/>
              <a:t>: column</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sz</a:t>
            </a:r>
            <a:r>
              <a:rPr lang="en"/>
              <a:t>:</a:t>
            </a:r>
            <a:r>
              <a:rPr lang="en" b="1"/>
              <a:t> </a:t>
            </a:r>
            <a:r>
              <a:rPr lang="en"/>
              <a:t>viewing size (in this case, medium)</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a:t>
            </a:r>
            <a:r>
              <a:rPr lang="en"/>
              <a:t>: number of “columns taken” out of 12 (in this case, 4 out of 12)</a:t>
            </a:r>
            <a:endParaRPr/>
          </a:p>
          <a:p>
            <a:pPr marL="0" lvl="0" indent="0" algn="l" rtl="0">
              <a:spcBef>
                <a:spcPts val="0"/>
              </a:spcBef>
              <a:spcAft>
                <a:spcPts val="0"/>
              </a:spcAft>
              <a:buNone/>
            </a:pPr>
            <a:endParaRPr/>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 will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2000" dirty="0"/>
              <a:t>You will learn to use </a:t>
            </a:r>
            <a:r>
              <a:rPr lang="en" sz="2000" b="1" dirty="0"/>
              <a:t>media queries</a:t>
            </a:r>
            <a:r>
              <a:rPr lang="en" sz="2000" dirty="0"/>
              <a:t> for mobile responsive websites.</a:t>
            </a:r>
            <a:endParaRPr sz="2000" dirty="0"/>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the </a:t>
            </a:r>
            <a:r>
              <a:rPr lang="en" sz="1800" b="1" dirty="0">
                <a:latin typeface="Courier New"/>
                <a:ea typeface="Courier New"/>
                <a:cs typeface="Courier New"/>
                <a:sym typeface="Courier New"/>
              </a:rPr>
              <a:t>meta</a:t>
            </a:r>
            <a:r>
              <a:rPr lang="en" sz="1800" dirty="0"/>
              <a:t> tag to make sure all devices are displaying webpages optimally for their </a:t>
            </a:r>
            <a:r>
              <a:rPr lang="en" sz="1800" b="1" dirty="0"/>
              <a:t>viewport</a:t>
            </a:r>
            <a:r>
              <a:rPr lang="en" sz="1800" dirty="0"/>
              <a:t>.</a:t>
            </a:r>
            <a:endParaRPr sz="1800" dirty="0"/>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marL="0" lvl="0" indent="0" algn="l" rtl="0">
              <a:spcBef>
                <a:spcPts val="0"/>
              </a:spcBef>
              <a:spcAft>
                <a:spcPts val="0"/>
              </a:spcAft>
              <a:buNone/>
            </a:pPr>
            <a:endParaRPr/>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127465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Before you start coding, spend some time drawing the grid layout.</a:t>
            </a:r>
            <a:endParaRPr/>
          </a:p>
        </p:txBody>
      </p:sp>
      <p:sp>
        <p:nvSpPr>
          <p:cNvPr id="1739" name="Google Shape;1739;p1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32"/>
          <p:cNvSpPr txBox="1">
            <a:spLocks noGrp="1"/>
          </p:cNvSpPr>
          <p:nvPr>
            <p:ph type="subTitle" idx="2"/>
          </p:nvPr>
        </p:nvSpPr>
        <p:spPr>
          <a:xfrm>
            <a:off x="12300" y="1858825"/>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Count the number of rows and columns.</a:t>
            </a:r>
            <a:endParaRPr/>
          </a:p>
        </p:txBody>
      </p:sp>
      <p:sp>
        <p:nvSpPr>
          <p:cNvPr id="1756" name="Google Shape;1756;p132"/>
          <p:cNvSpPr txBox="1">
            <a:spLocks noGrp="1"/>
          </p:cNvSpPr>
          <p:nvPr>
            <p:ph type="subTitle" idx="3"/>
          </p:nvPr>
        </p:nvSpPr>
        <p:spPr>
          <a:xfrm>
            <a:off x="-12350" y="24399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the Bootstrap grid syntax to code it out.</a:t>
            </a:r>
            <a:endParaRPr/>
          </a:p>
        </p:txBody>
      </p:sp>
      <p:sp>
        <p:nvSpPr>
          <p:cNvPr id="1757" name="Google Shape;1757;p132"/>
          <p:cNvSpPr txBox="1">
            <a:spLocks noGrp="1"/>
          </p:cNvSpPr>
          <p:nvPr>
            <p:ph type="subTitle" idx="4"/>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a:spLocks noGrp="1"/>
          </p:cNvSpPr>
          <p:nvPr>
            <p:ph type="subTitle" idx="5"/>
          </p:nvPr>
        </p:nvSpPr>
        <p:spPr>
          <a:xfrm>
            <a:off x="12525" y="362210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You can use the Ipsum Generator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1183053"/>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6" name="Google Shape;1766;p13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marL="0" lvl="0" indent="0" algn="r"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a:solidFill>
                  <a:schemeClr val="dk1"/>
                </a:solidFill>
              </a:rPr>
              <a:t>Be sure to include the following elements:</a:t>
            </a:r>
            <a:endParaRPr b="1">
              <a:solidFill>
                <a:schemeClr val="dk1"/>
              </a:solidFill>
            </a:endParaRPr>
          </a:p>
          <a:p>
            <a:pPr marL="0" lvl="0" indent="0" algn="l" rtl="0">
              <a:spcBef>
                <a:spcPts val="0"/>
              </a:spcBef>
              <a:spcAft>
                <a:spcPts val="0"/>
              </a:spcAft>
              <a:buNone/>
            </a:pPr>
            <a:endParaRPr/>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Sidebar card</a:t>
            </a:r>
            <a:endParaRPr/>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39225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Media queries</a:t>
            </a:r>
            <a:r>
              <a:rPr lang="en"/>
              <a:t> define how CSS styles are applied in relation to the characteristics of the device viewport.</a:t>
            </a:r>
            <a:endParaRPr/>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Bootstrap uses media queries extensively to help you create mobile-responsive websites. </a:t>
            </a:r>
            <a:endParaRPr/>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But remember! Media queries must be declared last.</a:t>
            </a:r>
            <a:endParaRPr/>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1" name="Google Shape;1871;p1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2 Minutes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Viewport</a:t>
            </a:r>
            <a:endParaRPr/>
          </a:p>
          <a:p>
            <a:pPr marL="0" lvl="0" indent="0" algn="l" rtl="0">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marL="0" lvl="0" indent="0" algn="l" rtl="0">
              <a:spcBef>
                <a:spcPts val="800"/>
              </a:spcBef>
              <a:spcAft>
                <a:spcPts val="800"/>
              </a:spcAft>
              <a:buNone/>
            </a:pPr>
            <a:r>
              <a:rPr lang="en" sz="1800"/>
              <a:t>Notice how the sites’ displays change. </a:t>
            </a:r>
            <a:endParaRPr sz="180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4778</Words>
  <Application>Microsoft Office PowerPoint</Application>
  <PresentationFormat>On-screen Show (16:9)</PresentationFormat>
  <Paragraphs>726</Paragraphs>
  <Slides>91</Slides>
  <Notes>91</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91</vt:i4>
      </vt:variant>
    </vt:vector>
  </HeadingPairs>
  <TitlesOfParts>
    <vt:vector size="101" baseType="lpstr">
      <vt:lpstr>Arial</vt:lpstr>
      <vt:lpstr>Calibri</vt:lpstr>
      <vt:lpstr>Courier New</vt:lpstr>
      <vt:lpstr>Inconsolata</vt:lpstr>
      <vt:lpstr>Roboto Light</vt:lpstr>
      <vt:lpstr>Roboto</vt:lpstr>
      <vt:lpstr>Roboto Medium</vt:lpstr>
      <vt:lpstr>Roboto Thin</vt:lpstr>
      <vt:lpstr>Simple Light</vt:lpstr>
      <vt:lpstr>Unbranded</vt:lpstr>
      <vt:lpstr>Lesson 2.3</vt:lpstr>
      <vt:lpstr>PowerPoint Presentation</vt:lpstr>
      <vt:lpstr>PowerPoint Presentation</vt:lpstr>
      <vt:lpstr>PowerPoint Presentation</vt:lpstr>
      <vt:lpstr>PowerPoint Presentation</vt:lpstr>
      <vt:lpstr>Today’s Class</vt:lpstr>
      <vt:lpstr>Today’s Objectives</vt:lpstr>
      <vt:lpstr>Focus! This stuff is important.</vt:lpstr>
      <vt:lpstr>Bootstrap Recap</vt:lpstr>
      <vt:lpstr>PowerPoint Presentation</vt:lpstr>
      <vt:lpstr>PowerPoint Presentation</vt:lpstr>
      <vt:lpstr>PowerPoint Presentation</vt:lpstr>
      <vt:lpstr>Powered by Bootstrap</vt:lpstr>
      <vt:lpstr>Powered by Bootstrap</vt:lpstr>
      <vt:lpstr>PowerPoint Presentation</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5 minutes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Spencer Shadley</cp:lastModifiedBy>
  <cp:revision>1</cp:revision>
  <dcterms:modified xsi:type="dcterms:W3CDTF">2019-11-18T05:50:53Z</dcterms:modified>
</cp:coreProperties>
</file>